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8" r:id="rId21"/>
    <p:sldId id="277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23FE2-BE67-4A32-BD85-0D1CD05F8D1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70A72-CF75-47F5-B76C-3E4FB7E87B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0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udes.ru/ru/etudes/catenary/9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0%D0%BB%D0%B3%D0%B5%D0%B1%D1%80%D0%B0%D0%B8%D1%87%D0%B5%D1%81%D0%BA%D0%B0%D1%8F_%D0%BA%D1%80%D0%B8%D0%B2%D0%B0%D1%8F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%D0%9E%D1%81%D0%BE%D0%B1%D0%B0%D1%8F_%D1%82%D0%BE%D1%87%D0%BA%D0%B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9A%D0%B0%D1%81%D0%BF#cite_note-1" TargetMode="External"/><Relationship Id="rId11" Type="http://schemas.openxmlformats.org/officeDocument/2006/relationships/hyperlink" Target="https://ru.wikipedia.org/wiki/%D0%9F%D0%BE%D0%BB%D1%83%D0%BA%D1%83%D0%B1%D0%B8%D1%87%D0%B5%D1%81%D0%BA%D0%B0%D1%8F_%D0%BF%D0%B0%D1%80%D0%B0%D0%B1%D0%BE%D0%BB%D0%B0" TargetMode="External"/><Relationship Id="rId5" Type="http://schemas.openxmlformats.org/officeDocument/2006/relationships/hyperlink" Target="https://ru.wikipedia.org/wiki/%D0%9E%D1%81%D0%BE%D0%B1%D0%B5%D0%BD%D0%BD%D0%BE%D1%81%D1%82%D1%8C" TargetMode="External"/><Relationship Id="rId10" Type="http://schemas.openxmlformats.org/officeDocument/2006/relationships/hyperlink" Target="https://ru.wikipedia.org/wiki/%D0%9B%D0%BE%D0%BA%D0%B0%D0%BB%D1%8C%D0%BD%D0%BE%D0%B5_%D0%BA%D0%BE%D0%BB%D1%8C%D1%86%D0%BE" TargetMode="External"/><Relationship Id="rId4" Type="http://schemas.openxmlformats.org/officeDocument/2006/relationships/hyperlink" Target="https://ru.wiktionary.org/wiki/cusp#%D0%90%D0%BD%D0%B3%D0%BB%D0%B8%D0%B9%D1%81%D0%BA%D0%B8%D0%B9" TargetMode="External"/><Relationship Id="rId9" Type="http://schemas.openxmlformats.org/officeDocument/2006/relationships/hyperlink" Target="https://ru.wikipedia.org/wiki/%D0%90%D0%BB%D0%B3%D0%B5%D0%B1%D1%80%D0%B0%D0%B8%D1%87%D0%B5%D1%81%D0%BA%D0%BE%D0%B5_%D0%BF%D0%BE%D0%BB%D0%B5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Открытие и первое исследование трактрисы (1670 год) принадлежит французскому инженеру, врачу и любителю математики Клоду Перро, брату знаменитого сказочника. Новая кривая заинтересовала математиков, её свойства выясняли Ньютон (1676), Гюйгенс (1692) и Лейбниц (1693).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06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810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85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302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Натянем на два обруча, расположенных в параллельных плоскостях, мыльную плёнку. Мыльная плёнка — удивительный объект. Она легкая, внутренние силы гораздо сильнее, чем сила тяжести, и вследствие этого плёнка всегда принимает вид поверхности, имеющей минимальную площадь при данных граничных условиях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расположится мыльная плёнка, натянутая на обручи? Оказывается, это будет поверхность, образованная </a:t>
            </a:r>
            <a:r>
              <a:rPr lang="ru-RU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вращением цепной линии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Если изменять расстояние между плоскостями обручей, то поверхность тоже будет меняться, но всегда профиль её будет в виде цепной линии данной длины, подвешенной на соответственно расположенные столбики. Доказал это в 1744 году Леонард Эйлер в сочинении «Метод нахождения кривых линий, обладающих свойствами максимума или минимума», а саму поверхность назвал катеноид (лат.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catena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цепь; греч.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έιδος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вид).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744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353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72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в евклидовом пространстве со скалярным произведением *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поверхность задана уравнением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r=r(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 ―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внутренние координаты на поверхности;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=r_{u}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du+r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_{v}dv ―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дифференциал радиус-вектора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вдоль выбранного направления смещения из точки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бесконечно близкую точку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M'. r_{u}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r_{v}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частные производные радиус-вектора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соответственно. Тогда квадрат главной части приращения длины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|MM'|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выражается квадратом дифференциала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016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976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346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Касп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Английский язык"/>
              </a:rPr>
              <a:t>англ.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ikt:cusp"/>
              </a:rPr>
              <a:t>cusp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«заострение, пик»), или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точка возврата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—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Особенность"/>
              </a:rPr>
              <a:t>особая точка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которой кривая линия разделяется на две (или более) ветви, имеющие в этой точке одинаковый направляющий вектор. То есть ветви в данной точке имеют общую касательную, и движение вдоль них из данной точки изначально происходит в одном и том же направлении.</a:t>
            </a:r>
            <a:r>
              <a:rPr lang="ru-RU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[1]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Иногда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касп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определяется в более узком смысле — как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Особая точка"/>
              </a:rPr>
              <a:t>особая точка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специального типа на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Алгебраическая кривая"/>
              </a:rPr>
              <a:t>алгебраической кривой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именно: особая точка {\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x} алгебраической кривой {\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X} над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Алгебраическое поле"/>
              </a:rPr>
              <a:t>алгебраически замкнутым полем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{\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{K} } называется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каспом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пополнение её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Локальное кольцо"/>
              </a:rPr>
              <a:t>локального кольца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изоморфно пополнению локального кольца плоской алгебраической кривой {\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y^{2}+x^{3}=0} (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Полукубическая парабола"/>
              </a:rPr>
              <a:t>полукубической параболы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в начале координат. В этом случае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касп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ещё называют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обыкновенной точкой возврата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925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555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163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831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854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Центр соприкасающейся окружности называют центром кривизны, а радиус — радиусом кривизны. Радиус кривизны является величиной, обратной кривизне кривой в заданной точке:</a:t>
            </a:r>
          </a:p>
          <a:p>
            <a:r>
              <a:rPr lang="ru-RU" dirty="0" err="1" smtClean="0"/>
              <a:t>Соприкаса́ющаяся</a:t>
            </a:r>
            <a:r>
              <a:rPr lang="ru-RU" dirty="0" smtClean="0"/>
              <a:t> </a:t>
            </a:r>
            <a:r>
              <a:rPr lang="ru-RU" dirty="0" err="1" smtClean="0"/>
              <a:t>окру́жность</a:t>
            </a:r>
            <a:r>
              <a:rPr lang="ru-RU" dirty="0" smtClean="0"/>
              <a:t>— окружность, являющаяся наилучшим приближением заданной кривой в окрестности данной точки.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893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887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91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37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887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753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арке написана её формула в футах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70A72-CF75-47F5-B76C-3E4FB7E87B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6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89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10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93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91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25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5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9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90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506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97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41E56-2D91-4E9A-8C29-ED30B5755A0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4992E-2E1A-47B2-9502-55EB2B7E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81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24125" y="351450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49580">
              <a:defRPr>
                <a:solidFill>
                  <a:srgbClr val="000000"/>
                </a:solidFill>
              </a:defRPr>
            </a:pPr>
            <a:r>
              <a:rPr lang="ru-RU" b="1" dirty="0">
                <a:solidFill>
                  <a:srgbClr val="414141"/>
                </a:solidFill>
                <a:ea typeface="Cambria Math" panose="02040503050406030204" pitchFamily="18" charset="0"/>
                <a:cs typeface="Chalkboard"/>
                <a:sym typeface="Chalkboard"/>
              </a:rPr>
              <a:t>Министерство науки и высшего образования Российской Федерации
Федеральное государственное бюджетное образовательное учреждение 
высшего образования
«Московский государственный технический университет
имени Н.Э. Баумана
(национальный исследовательский университет)»
(МГТУ им. Н.Э. Баумана)</a:t>
            </a:r>
            <a:endParaRPr lang="ru-RU" b="1" dirty="0">
              <a:solidFill>
                <a:srgbClr val="414141"/>
              </a:solidFill>
              <a:ea typeface="Cambria Math" panose="02040503050406030204" pitchFamily="18" charset="0"/>
              <a:cs typeface="Chalkboard"/>
              <a:sym typeface="Chalkboard"/>
            </a:endParaRPr>
          </a:p>
        </p:txBody>
      </p:sp>
      <p:pic>
        <p:nvPicPr>
          <p:cNvPr id="1028" name="Picture 4" descr="Картинки по запросу эмблема мгту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0"/>
            <a:ext cx="2019300" cy="23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dirty="0">
                <a:ea typeface="Cambria Math" panose="02040503050406030204" pitchFamily="18" charset="0"/>
              </a:rPr>
              <a:t>Дифференциальная геометрия и основы тензорного исчисления</a:t>
            </a:r>
          </a:p>
        </p:txBody>
      </p:sp>
      <p:sp>
        <p:nvSpPr>
          <p:cNvPr id="10" name="Студент группы ФН11-53б:…"/>
          <p:cNvSpPr txBox="1">
            <a:spLocks/>
          </p:cNvSpPr>
          <p:nvPr/>
        </p:nvSpPr>
        <p:spPr>
          <a:xfrm>
            <a:off x="7950200" y="4667249"/>
            <a:ext cx="4241800" cy="20519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937">
              <a:defRPr sz="2136">
                <a:latin typeface="Chalkboard"/>
                <a:ea typeface="Chalkboard"/>
                <a:cs typeface="Chalkboard"/>
                <a:sym typeface="Chalkboard"/>
              </a:defRPr>
            </a:pPr>
            <a:r>
              <a:rPr lang="ru-RU" sz="2136" dirty="0" smtClean="0">
                <a:ea typeface="Chalkboard"/>
                <a:cs typeface="Chalkboard"/>
                <a:sym typeface="Chalkboard"/>
              </a:rPr>
              <a:t>Студент группы ФН11-53б</a:t>
            </a:r>
          </a:p>
          <a:p>
            <a:pPr defTabSz="519937">
              <a:defRPr sz="2136">
                <a:latin typeface="Chalkboard"/>
                <a:ea typeface="Chalkboard"/>
                <a:cs typeface="Chalkboard"/>
                <a:sym typeface="Chalkboard"/>
              </a:defRPr>
            </a:pPr>
            <a:r>
              <a:rPr lang="ru-RU" sz="2136" dirty="0" smtClean="0">
                <a:ea typeface="Chalkboard"/>
                <a:cs typeface="Chalkboard"/>
                <a:sym typeface="Chalkboard"/>
              </a:rPr>
              <a:t>Соколов Арсений Андреевич</a:t>
            </a:r>
          </a:p>
          <a:p>
            <a:pPr defTabSz="519937">
              <a:defRPr sz="2136">
                <a:latin typeface="Chalkboard"/>
                <a:ea typeface="Chalkboard"/>
                <a:cs typeface="Chalkboard"/>
                <a:sym typeface="Chalkboard"/>
              </a:defRPr>
            </a:pPr>
            <a:endParaRPr lang="ru-RU" sz="2136" dirty="0" smtClean="0">
              <a:ea typeface="Chalkboard"/>
              <a:cs typeface="Chalkboard"/>
              <a:sym typeface="Chalkboard"/>
            </a:endParaRPr>
          </a:p>
          <a:p>
            <a:pPr defTabSz="519937">
              <a:defRPr sz="2136">
                <a:latin typeface="Chalkboard"/>
                <a:ea typeface="Chalkboard"/>
                <a:cs typeface="Chalkboard"/>
                <a:sym typeface="Chalkboard"/>
              </a:defRPr>
            </a:pPr>
            <a:r>
              <a:rPr lang="ru-RU" sz="2136" dirty="0" smtClean="0">
                <a:ea typeface="Chalkboard"/>
                <a:cs typeface="Chalkboard"/>
                <a:sym typeface="Chalkboard"/>
              </a:rPr>
              <a:t>Руководитель курсовой работы: </a:t>
            </a:r>
          </a:p>
          <a:p>
            <a:pPr defTabSz="519937">
              <a:defRPr sz="2136">
                <a:latin typeface="Chalkboard"/>
                <a:ea typeface="Chalkboard"/>
                <a:cs typeface="Chalkboard"/>
                <a:sym typeface="Chalkboard"/>
              </a:defRPr>
            </a:pPr>
            <a:r>
              <a:rPr lang="ru-RU" sz="2136" dirty="0" smtClean="0">
                <a:ea typeface="Chalkboard"/>
                <a:cs typeface="Chalkboard"/>
                <a:sym typeface="Chalkboard"/>
              </a:rPr>
              <a:t>Осипов Евгений Вячеславович</a:t>
            </a:r>
            <a:endParaRPr lang="ru-RU" sz="2136" dirty="0">
              <a:ea typeface="Chalkboard"/>
              <a:cs typeface="Chalkboard"/>
              <a:sym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2156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Цепная линия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752474" y="1112045"/>
            <a:ext cx="10776586" cy="11282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Полученное выражение для эволюты трактрисы (8) является цепной линией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Цепная линия — плоская кривая, форму которой принимает гибкая однородная нерастяжимая тяжёлая нить или цепь (отсюда название) с закреплёнными концами в однородном гравитационном поле.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3437792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Применения: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3899457"/>
            <a:ext cx="11101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Перевёрнутая цепная линия — идеальная форма для арок. Однородная арка в форме перевёрнутой цепной линии испытывает только деформации сжатия, но не изгиба.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497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Арка «Ворота Запада» в Сент-Луисе</a:t>
            </a:r>
            <a:endParaRPr lang="ru-RU" dirty="0"/>
          </a:p>
        </p:txBody>
      </p:sp>
      <p:pic>
        <p:nvPicPr>
          <p:cNvPr id="5126" name="Picture 6" descr="Картинки по запросу Арка в Сент-Луис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677" y="1170788"/>
            <a:ext cx="9624646" cy="54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1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Цепная линия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752474" y="1112045"/>
            <a:ext cx="10776586" cy="11282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Полученное выражение для эволюты трактрисы (8) является цепной линией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Цепная линия — плоская кривая, форму которой принимает гибкая однородная нерастяжимая тяжёлая нить или цепь (отсюда название) с закреплёнными концами в однородном гравитационном поле.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3437792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Применения: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3899457"/>
            <a:ext cx="11101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Перевёрнутая цепная линия — идеальная форма для арок. Однородная арка в форме перевёрнутой цепной линии испытывает только деформации сжатия, но не изгиба.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5096968"/>
            <a:ext cx="111017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Горбатый мост (обиходное название арочного моста) имеет форму, близкую к цепной линии.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0595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01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Горбатый мост через реку Волхов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Великий Новгород</a:t>
            </a:r>
            <a:endParaRPr lang="ru-RU" dirty="0"/>
          </a:p>
        </p:txBody>
      </p:sp>
      <p:pic>
        <p:nvPicPr>
          <p:cNvPr id="8" name="Picture 2" descr="Картинки по запросу Горбатый мос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816" y="1642385"/>
            <a:ext cx="7276368" cy="48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2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Цепная линия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61" y="1325563"/>
            <a:ext cx="5093677" cy="509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Катеноид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38200" y="1325563"/>
            <a:ext cx="10354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</p:txBody>
      </p:sp>
      <p:pic>
        <p:nvPicPr>
          <p:cNvPr id="10" name="EtudesRu_cat-animationenar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000" end="11014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113420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Катеноид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1325563"/>
            <a:ext cx="85072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Вращая полученную эволюту (8) вокруг оси </a:t>
            </a:r>
            <a:r>
              <a:rPr lang="en-US" sz="2400" dirty="0" smtClean="0"/>
              <a:t>OX </a:t>
            </a:r>
            <a:r>
              <a:rPr lang="ru-RU" sz="2400" dirty="0" smtClean="0"/>
              <a:t>получаем </a:t>
            </a:r>
          </a:p>
          <a:p>
            <a:r>
              <a:rPr lang="ru-RU" sz="2400" dirty="0" smtClean="0"/>
              <a:t>поверхность вращения, называемую катеноидом. </a:t>
            </a:r>
          </a:p>
          <a:p>
            <a:endParaRPr lang="ru-RU" sz="2400" dirty="0" smtClean="0"/>
          </a:p>
          <a:p>
            <a:r>
              <a:rPr lang="ru-RU" sz="2400" dirty="0" smtClean="0"/>
              <a:t>Катеноид можно задать </a:t>
            </a:r>
            <a:r>
              <a:rPr lang="ru-RU" sz="2400" dirty="0" err="1" smtClean="0"/>
              <a:t>параметрически</a:t>
            </a:r>
            <a:r>
              <a:rPr lang="ru-RU" sz="2400" dirty="0" smtClean="0"/>
              <a:t>:</a:t>
            </a:r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223" y="2895223"/>
            <a:ext cx="5471553" cy="267300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15775" t="-1" r="4037" b="-6191"/>
          <a:stretch/>
        </p:blipFill>
        <p:spPr>
          <a:xfrm>
            <a:off x="1395340" y="5981972"/>
            <a:ext cx="3003178" cy="364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5977467"/>
            <a:ext cx="55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Где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9345465" y="320624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(9)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9345465" y="414702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(10)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362585" y="5086933"/>
            <a:ext cx="57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(11)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224" y="3088726"/>
            <a:ext cx="7830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Катеноид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45" y="1089135"/>
            <a:ext cx="6150909" cy="57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Вычисление средней и Гауссовой </a:t>
            </a:r>
            <a:r>
              <a:rPr lang="ru-RU" dirty="0" err="1" smtClean="0"/>
              <a:t>кривизн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25563"/>
            <a:ext cx="6383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Рассмотрим первую квадратичную форму: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1927905"/>
            <a:ext cx="4495800" cy="5810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67643" y="20337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(12)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2508930"/>
            <a:ext cx="413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Или в тензорных символах: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2882969"/>
            <a:ext cx="4972050" cy="6953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331" y="3017044"/>
            <a:ext cx="595046" cy="3767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25" y="3952333"/>
            <a:ext cx="4793452" cy="10836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57621" y="311127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(13)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9567643" y="430949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(14)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5179191"/>
            <a:ext cx="681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Где</a:t>
            </a:r>
            <a:endParaRPr lang="ru-RU" sz="24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4979" y="5795961"/>
            <a:ext cx="1613121" cy="57164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0" y="5795961"/>
            <a:ext cx="2476500" cy="7143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27" y="5795961"/>
            <a:ext cx="1896181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Вычисление средней и Гауссовой </a:t>
            </a:r>
            <a:r>
              <a:rPr lang="ru-RU" dirty="0" err="1" smtClean="0"/>
              <a:t>кривизн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25563"/>
            <a:ext cx="626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Рассмотрим вторую квадратичную форму:</a:t>
            </a:r>
            <a:endParaRPr lang="ru-RU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9567643" y="20337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(15)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15" y="1813753"/>
            <a:ext cx="4252292" cy="8093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8200" y="2649606"/>
            <a:ext cx="7041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Где коэффициенты определяются формулами:</a:t>
            </a:r>
            <a:endParaRPr lang="ru-RU" sz="24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4"/>
          <a:srcRect l="-1" t="78960" r="-354"/>
          <a:stretch/>
        </p:blipFill>
        <p:spPr>
          <a:xfrm>
            <a:off x="6876731" y="3265200"/>
            <a:ext cx="2791143" cy="80962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775" y="3307767"/>
            <a:ext cx="2575693" cy="63935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49" y="3265200"/>
            <a:ext cx="2656463" cy="7244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4276556"/>
            <a:ext cx="7552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Где </a:t>
            </a:r>
            <a:r>
              <a:rPr lang="en-US" sz="2400" dirty="0" smtClean="0"/>
              <a:t>n </a:t>
            </a:r>
            <a:r>
              <a:rPr lang="ru-RU" sz="2400" dirty="0" smtClean="0"/>
              <a:t>— единичный вектор нормали к поверхности</a:t>
            </a:r>
            <a:r>
              <a:rPr lang="ru-RU" sz="2400" dirty="0" smtClean="0"/>
              <a:t>:</a:t>
            </a:r>
            <a:endParaRPr lang="ru-RU" sz="2400" dirty="0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153" y="4936942"/>
            <a:ext cx="2575693" cy="109431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250" y="5025087"/>
            <a:ext cx="328613" cy="31666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4943" y="5025086"/>
            <a:ext cx="328613" cy="31666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8"/>
          <a:srcRect l="17392"/>
          <a:stretch/>
        </p:blipFill>
        <p:spPr>
          <a:xfrm>
            <a:off x="5867400" y="5586843"/>
            <a:ext cx="271463" cy="31666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8"/>
          <a:srcRect l="17392"/>
          <a:stretch/>
        </p:blipFill>
        <p:spPr>
          <a:xfrm>
            <a:off x="6783517" y="5586842"/>
            <a:ext cx="271463" cy="31666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067" y="5234063"/>
            <a:ext cx="357679" cy="35277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1137" y="3024663"/>
            <a:ext cx="2040122" cy="125189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950" y="3163182"/>
            <a:ext cx="1346782" cy="9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454" y="142875"/>
            <a:ext cx="3187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/>
              <a:t>Введение</a:t>
            </a:r>
            <a:endParaRPr lang="ru-RU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585787" y="1475780"/>
            <a:ext cx="110204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Целями курсовой работы являются: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исследование </a:t>
            </a:r>
            <a:r>
              <a:rPr lang="ru-RU" sz="3200" dirty="0" err="1" smtClean="0"/>
              <a:t>гуассовых</a:t>
            </a:r>
            <a:r>
              <a:rPr lang="ru-RU" sz="3200" dirty="0" smtClean="0"/>
              <a:t>, средних и скалярных </a:t>
            </a:r>
            <a:r>
              <a:rPr lang="ru-RU" sz="3200" dirty="0" err="1" smtClean="0"/>
              <a:t>кривизн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smtClean="0"/>
              <a:t>поверхности, полученной вращением эволюты трактрисы вокруг оси OX</a:t>
            </a:r>
            <a:r>
              <a:rPr lang="en-US" sz="3200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и</a:t>
            </a:r>
            <a:r>
              <a:rPr lang="ru-RU" sz="3200" dirty="0" smtClean="0"/>
              <a:t>зучение понятий эволюты</a:t>
            </a:r>
            <a:r>
              <a:rPr lang="en-US" sz="3200" dirty="0" smtClean="0"/>
              <a:t>;</a:t>
            </a: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изучение понятий трактрисы</a:t>
            </a:r>
            <a:r>
              <a:rPr lang="en-US" sz="3200" dirty="0" smtClean="0"/>
              <a:t>.</a:t>
            </a: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8532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Вычисление средней и Гауссовой </a:t>
            </a:r>
            <a:r>
              <a:rPr lang="ru-RU" dirty="0" err="1" smtClean="0"/>
              <a:t>кривизн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25563"/>
            <a:ext cx="5429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Тогда Гауссова кривизна имеет вид:</a:t>
            </a:r>
            <a:endParaRPr lang="ru-RU" sz="24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90" y="1787228"/>
            <a:ext cx="3330819" cy="93391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38200" y="2951977"/>
            <a:ext cx="311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А средняя кривизна: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90" y="3314411"/>
            <a:ext cx="3434306" cy="106415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567643" y="20337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(16)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9567642" y="366182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(17)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71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Вычисление средней и Гауссовой </a:t>
            </a:r>
            <a:r>
              <a:rPr lang="ru-RU" dirty="0" err="1" smtClean="0"/>
              <a:t>кривизн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1325563"/>
            <a:ext cx="11515725" cy="25527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69" y="3878263"/>
            <a:ext cx="11704393" cy="20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Вычисление средней и Гауссовой </a:t>
            </a:r>
            <a:r>
              <a:rPr lang="ru-RU" dirty="0" err="1" smtClean="0"/>
              <a:t>кривизн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2"/>
            <a:ext cx="9332260" cy="17237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49355"/>
            <a:ext cx="10404660" cy="36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Вычисление средней и Гауссовой </a:t>
            </a:r>
            <a:r>
              <a:rPr lang="ru-RU" dirty="0" err="1" smtClean="0"/>
              <a:t>кривизн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325563"/>
            <a:ext cx="11410950" cy="2914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238625"/>
            <a:ext cx="118872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Вычисление средней и Гауссовой </a:t>
            </a:r>
            <a:r>
              <a:rPr lang="ru-RU" dirty="0" err="1" smtClean="0"/>
              <a:t>кривизн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69753"/>
            <a:ext cx="11353800" cy="23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Вычисление средней и Гауссовой </a:t>
            </a:r>
            <a:r>
              <a:rPr lang="ru-RU" dirty="0" err="1" smtClean="0"/>
              <a:t>кривизн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323488"/>
            <a:ext cx="959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Теперь мы можем рассчитать Гауссову кривизну по формуле (16):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03" y="1771977"/>
            <a:ext cx="4714509" cy="12256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799325"/>
            <a:ext cx="569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 среднюю кривизну по формуле (17):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152" y="3260990"/>
            <a:ext cx="3808901" cy="10985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392143"/>
            <a:ext cx="850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Скалярную кривизну определим, как удвоенную Гауссову: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152" y="4914799"/>
            <a:ext cx="3635620" cy="107016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912" y="3927528"/>
            <a:ext cx="333375" cy="2381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278" y="5390665"/>
            <a:ext cx="3333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454" y="142875"/>
            <a:ext cx="2777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/>
              <a:t>Выводы</a:t>
            </a:r>
            <a:endParaRPr lang="ru-RU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585787" y="1475780"/>
            <a:ext cx="110204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 результате курсовой работы было: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исследована </a:t>
            </a:r>
            <a:r>
              <a:rPr lang="ru-RU" sz="3200" dirty="0" err="1" smtClean="0"/>
              <a:t>гуассова</a:t>
            </a:r>
            <a:r>
              <a:rPr lang="ru-RU" sz="3200" dirty="0" smtClean="0"/>
              <a:t>, средняя и скалярная кривизна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smtClean="0"/>
              <a:t>поверхности, полученной вращением эволюты трактрисы вокруг оси OX</a:t>
            </a:r>
            <a:r>
              <a:rPr lang="en-US" sz="3200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изучены понятия эволюты</a:t>
            </a:r>
            <a:r>
              <a:rPr lang="en-US" sz="3200" dirty="0" smtClean="0"/>
              <a:t>;</a:t>
            </a: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изучены понятия трактрисы</a:t>
            </a:r>
            <a:r>
              <a:rPr lang="en-US" sz="3200" dirty="0" smtClean="0"/>
              <a:t>.</a:t>
            </a: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39348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Трактриса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2475" y="1112044"/>
            <a:ext cx="10515600" cy="1564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Трактриса — плоская кривая, для которой для которой длина отрезка касательной от точки касания до точки пересечения с фиксированной прямой является постоянной величиной. </a:t>
            </a:r>
          </a:p>
          <a:p>
            <a:pPr marL="0" indent="0">
              <a:buNone/>
            </a:pPr>
            <a:r>
              <a:rPr lang="ru-RU" sz="2400" dirty="0" smtClean="0"/>
              <a:t>Её параметрическое описание имеет вид: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87" y="2676525"/>
            <a:ext cx="3629025" cy="1796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472893"/>
            <a:ext cx="5701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Уравнение в декартовых координатах: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11" y="4934558"/>
            <a:ext cx="7191375" cy="1079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0512" y="28544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(1)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910512" y="34706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(2)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10512" y="401795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(3)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45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Трактриса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176337"/>
            <a:ext cx="83248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Эволюта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2475" y="1112044"/>
            <a:ext cx="10515600" cy="1564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Эволюта плоской кривой — геометрическое место точек, являющихся центрами кривизны кривой.</a:t>
            </a:r>
          </a:p>
          <a:p>
            <a:pPr marL="0" indent="0">
              <a:buNone/>
            </a:pPr>
            <a:r>
              <a:rPr lang="ru-RU" sz="2400" dirty="0" smtClean="0"/>
              <a:t>Если линия задана параметрическими уравнениями </a:t>
            </a:r>
            <a:r>
              <a:rPr lang="en-US" sz="2400" dirty="0" smtClean="0"/>
              <a:t>X=x(t), Y=y(t)</a:t>
            </a:r>
            <a:r>
              <a:rPr lang="ru-RU" sz="2400" dirty="0" smtClean="0"/>
              <a:t>, то её эволюта имеет вид:</a:t>
            </a:r>
            <a:endParaRPr lang="ru-RU" sz="2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288" y="2676525"/>
            <a:ext cx="4471189" cy="26428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61032" y="32315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(4)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8261032" y="458248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(5)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16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Эволюта трактрисы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17" y="1025402"/>
            <a:ext cx="5525965" cy="55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Эволюта трактрисы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752475" y="1112045"/>
            <a:ext cx="10515600" cy="1128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Подставляя уравнение трактрисы (1)-(3) в систему (4)-(5) и приводя подобные слагаемые найдем параметрическое задание эволюты трактрисы: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281"/>
            <a:ext cx="8509635" cy="218400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752475" y="4424287"/>
            <a:ext cx="10515600" cy="772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/>
              <a:t>Избавляясь в полученной системе от параметра </a:t>
            </a:r>
            <a:r>
              <a:rPr lang="en-US" sz="2400" dirty="0" smtClean="0"/>
              <a:t>t </a:t>
            </a:r>
            <a:r>
              <a:rPr lang="ru-RU" sz="2400" dirty="0" smtClean="0"/>
              <a:t>перейдем к уравнению эволюты трактрисы, зависящей только от </a:t>
            </a:r>
            <a:r>
              <a:rPr lang="en-US" sz="2400" dirty="0" smtClean="0"/>
              <a:t>x: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87" y="5339005"/>
            <a:ext cx="4600575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47835" y="277828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6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347835" y="360128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7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347835" y="565050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8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61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Цепная линия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752474" y="1112045"/>
            <a:ext cx="10776586" cy="11282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Полученное выражение для эволюты трактрисы является цепной линией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Цепная линия — плоская кривая, форму которой принимает гибкая однородная нерастяжимая тяжёлая нить или цепь (отсюда название) с закреплёнными концами в однородном гравитационном поле.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786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Цепная линия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78" y="1202471"/>
            <a:ext cx="5575443" cy="41815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0179" y="5512777"/>
            <a:ext cx="575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Висящая цепь образует цепную линию</a:t>
            </a:r>
          </a:p>
        </p:txBody>
      </p:sp>
    </p:spTree>
    <p:extLst>
      <p:ext uri="{BB962C8B-B14F-4D97-AF65-F5344CB8AC3E}">
        <p14:creationId xmlns:p14="http://schemas.microsoft.com/office/powerpoint/2010/main" val="39705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0">
      <a:majorFont>
        <a:latin typeface="Proxima Nova "/>
        <a:ea typeface=""/>
        <a:cs typeface=""/>
      </a:majorFont>
      <a:minorFont>
        <a:latin typeface="Proxima Nov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177</TotalTime>
  <Words>751</Words>
  <Application>Microsoft Office PowerPoint</Application>
  <PresentationFormat>Широкоэкранный</PresentationFormat>
  <Paragraphs>124</Paragraphs>
  <Slides>26</Slides>
  <Notes>23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Chalkboard</vt:lpstr>
      <vt:lpstr>Proxima Nova</vt:lpstr>
      <vt:lpstr>Proxima Nova </vt:lpstr>
      <vt:lpstr>Тема Office</vt:lpstr>
      <vt:lpstr>Презентация PowerPoint</vt:lpstr>
      <vt:lpstr>Презентация PowerPoint</vt:lpstr>
      <vt:lpstr>Трактриса</vt:lpstr>
      <vt:lpstr>Трактриса</vt:lpstr>
      <vt:lpstr>Эволюта</vt:lpstr>
      <vt:lpstr>Эволюта трактрисы</vt:lpstr>
      <vt:lpstr>Эволюта трактрисы</vt:lpstr>
      <vt:lpstr>Цепная линия</vt:lpstr>
      <vt:lpstr>Цепная линия</vt:lpstr>
      <vt:lpstr>Цепная линия</vt:lpstr>
      <vt:lpstr>Арка «Ворота Запада» в Сент-Луисе</vt:lpstr>
      <vt:lpstr>Цепная линия</vt:lpstr>
      <vt:lpstr>Горбатый мост через реку Волхов Великий Новгород</vt:lpstr>
      <vt:lpstr>Цепная линия</vt:lpstr>
      <vt:lpstr>Катеноид</vt:lpstr>
      <vt:lpstr>Катеноид</vt:lpstr>
      <vt:lpstr>Катеноид</vt:lpstr>
      <vt:lpstr>Вычисление средней и Гауссовой кривизн</vt:lpstr>
      <vt:lpstr>Вычисление средней и Гауссовой кривизн</vt:lpstr>
      <vt:lpstr>Вычисление средней и Гауссовой кривизн</vt:lpstr>
      <vt:lpstr>Вычисление средней и Гауссовой кривизн</vt:lpstr>
      <vt:lpstr>Вычисление средней и Гауссовой кривизн</vt:lpstr>
      <vt:lpstr>Вычисление средней и Гауссовой кривизн</vt:lpstr>
      <vt:lpstr>Вычисление средней и Гауссовой кривизн</vt:lpstr>
      <vt:lpstr>Вычисление средней и Гауссовой кривизн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20</cp:revision>
  <dcterms:created xsi:type="dcterms:W3CDTF">2019-12-05T15:43:49Z</dcterms:created>
  <dcterms:modified xsi:type="dcterms:W3CDTF">2019-12-05T18:41:37Z</dcterms:modified>
</cp:coreProperties>
</file>